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466" r:id="rId2"/>
    <p:sldId id="46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7A7A"/>
    <a:srgbClr val="000000"/>
    <a:srgbClr val="800000"/>
    <a:srgbClr val="009900"/>
    <a:srgbClr val="FF3F3F"/>
    <a:srgbClr val="00E3DE"/>
    <a:srgbClr val="FFCC00"/>
    <a:srgbClr val="66E07A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75" autoAdjust="0"/>
    <p:restoredTop sz="95116" autoAdjust="0"/>
  </p:normalViewPr>
  <p:slideViewPr>
    <p:cSldViewPr snapToGrid="0">
      <p:cViewPr>
        <p:scale>
          <a:sx n="120" d="100"/>
          <a:sy n="120" d="100"/>
        </p:scale>
        <p:origin x="-1032" y="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1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E0E76E2-7768-44F5-834B-F55E642369C4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033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E356E00B-A186-4A73-9FD2-755D4C726D96}" type="slidenum">
              <a:rPr lang="en-US" sz="1200"/>
              <a:pPr algn="r" eaLnBrk="1" hangingPunct="1"/>
              <a:t>1</a:t>
            </a:fld>
            <a:endParaRPr lang="en-US" sz="120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E356E00B-A186-4A73-9FD2-755D4C726D96}" type="slidenum">
              <a:rPr lang="en-US" sz="1200"/>
              <a:pPr algn="r" eaLnBrk="1" hangingPunct="1"/>
              <a:t>2</a:t>
            </a:fld>
            <a:endParaRPr lang="en-US" sz="120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7" descr="bott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25413"/>
            <a:ext cx="88011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6" descr="bott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5402263"/>
            <a:ext cx="88011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75"/>
          <p:cNvSpPr>
            <a:spLocks noChangeShapeType="1"/>
          </p:cNvSpPr>
          <p:nvPr/>
        </p:nvSpPr>
        <p:spPr bwMode="auto">
          <a:xfrm>
            <a:off x="295275" y="1228725"/>
            <a:ext cx="77247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76"/>
          <p:cNvSpPr>
            <a:spLocks noChangeShapeType="1"/>
          </p:cNvSpPr>
          <p:nvPr/>
        </p:nvSpPr>
        <p:spPr bwMode="auto">
          <a:xfrm>
            <a:off x="304800" y="6448425"/>
            <a:ext cx="855345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" name="Picture 78" descr="BI_logo_pl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863" y="684213"/>
            <a:ext cx="1927225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77"/>
          <p:cNvSpPr>
            <a:spLocks noChangeShapeType="1"/>
          </p:cNvSpPr>
          <p:nvPr/>
        </p:nvSpPr>
        <p:spPr bwMode="auto">
          <a:xfrm>
            <a:off x="8134350" y="1228725"/>
            <a:ext cx="73342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 Box 79"/>
          <p:cNvSpPr txBox="1">
            <a:spLocks noChangeArrowheads="1"/>
          </p:cNvSpPr>
          <p:nvPr/>
        </p:nvSpPr>
        <p:spPr bwMode="auto">
          <a:xfrm>
            <a:off x="238125" y="6446838"/>
            <a:ext cx="46101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1000" noProof="0" dirty="0" smtClean="0">
                <a:solidFill>
                  <a:schemeClr val="bg2"/>
                </a:solidFill>
              </a:rPr>
              <a:t>Авторское право </a:t>
            </a:r>
            <a:r>
              <a:rPr lang="ru-RU" sz="1000" noProof="0" dirty="0" smtClean="0">
                <a:solidFill>
                  <a:schemeClr val="bg2"/>
                </a:solidFill>
                <a:cs typeface="Arial" pitchFamily="34" charset="0"/>
              </a:rPr>
              <a:t>©</a:t>
            </a:r>
            <a:r>
              <a:rPr lang="ru-RU" sz="1000" noProof="0" dirty="0" smtClean="0">
                <a:solidFill>
                  <a:schemeClr val="bg2"/>
                </a:solidFill>
              </a:rPr>
              <a:t> 2005-201</a:t>
            </a:r>
            <a:r>
              <a:rPr lang="en-US" sz="1000" noProof="0" smtClean="0">
                <a:solidFill>
                  <a:schemeClr val="bg2"/>
                </a:solidFill>
              </a:rPr>
              <a:t>7</a:t>
            </a:r>
            <a:r>
              <a:rPr lang="ru-RU" sz="1000" noProof="0" smtClean="0">
                <a:solidFill>
                  <a:schemeClr val="bg2"/>
                </a:solidFill>
              </a:rPr>
              <a:t> </a:t>
            </a:r>
            <a:r>
              <a:rPr lang="en-US" sz="1000" noProof="0" dirty="0" smtClean="0">
                <a:solidFill>
                  <a:schemeClr val="bg2"/>
                </a:solidFill>
              </a:rPr>
              <a:t>BIT Impulse</a:t>
            </a:r>
            <a:r>
              <a:rPr lang="ru-RU" sz="1000" noProof="0" dirty="0" smtClean="0">
                <a:solidFill>
                  <a:schemeClr val="bg2"/>
                </a:solidFill>
              </a:rPr>
              <a:t>. Все права защищены.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242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7" descr="bott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25413"/>
            <a:ext cx="88011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56" descr="bott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5402263"/>
            <a:ext cx="88011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66700" y="550863"/>
            <a:ext cx="70104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Line 75"/>
          <p:cNvSpPr>
            <a:spLocks noChangeShapeType="1"/>
          </p:cNvSpPr>
          <p:nvPr/>
        </p:nvSpPr>
        <p:spPr bwMode="auto">
          <a:xfrm>
            <a:off x="295275" y="1228725"/>
            <a:ext cx="77247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76"/>
          <p:cNvSpPr>
            <a:spLocks noChangeShapeType="1"/>
          </p:cNvSpPr>
          <p:nvPr/>
        </p:nvSpPr>
        <p:spPr bwMode="auto">
          <a:xfrm>
            <a:off x="304800" y="6448425"/>
            <a:ext cx="855345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32" name="Picture 78" descr="BI_logo_pla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863" y="684213"/>
            <a:ext cx="1927225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Line 77"/>
          <p:cNvSpPr>
            <a:spLocks noChangeShapeType="1"/>
          </p:cNvSpPr>
          <p:nvPr/>
        </p:nvSpPr>
        <p:spPr bwMode="auto">
          <a:xfrm>
            <a:off x="8134350" y="1228725"/>
            <a:ext cx="73342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Text Box 79"/>
          <p:cNvSpPr txBox="1">
            <a:spLocks noChangeArrowheads="1"/>
          </p:cNvSpPr>
          <p:nvPr/>
        </p:nvSpPr>
        <p:spPr bwMode="auto">
          <a:xfrm>
            <a:off x="238125" y="6446838"/>
            <a:ext cx="46101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1000" dirty="0" smtClean="0">
                <a:solidFill>
                  <a:schemeClr val="bg2"/>
                </a:solidFill>
              </a:rPr>
              <a:t>Авторское право </a:t>
            </a:r>
            <a:r>
              <a:rPr lang="en-US" sz="1000" dirty="0" smtClean="0">
                <a:solidFill>
                  <a:schemeClr val="bg2"/>
                </a:solidFill>
                <a:cs typeface="Arial" pitchFamily="34" charset="0"/>
              </a:rPr>
              <a:t>©</a:t>
            </a:r>
            <a:r>
              <a:rPr lang="ru-RU" sz="1000" dirty="0" smtClean="0">
                <a:solidFill>
                  <a:schemeClr val="bg2"/>
                </a:solidFill>
              </a:rPr>
              <a:t> </a:t>
            </a:r>
            <a:r>
              <a:rPr lang="en-US" sz="1000" dirty="0" smtClean="0">
                <a:solidFill>
                  <a:schemeClr val="bg2"/>
                </a:solidFill>
              </a:rPr>
              <a:t>2005-2014 BIT Impulse. </a:t>
            </a:r>
            <a:r>
              <a:rPr lang="uk-UA" sz="1000" dirty="0" smtClean="0">
                <a:solidFill>
                  <a:schemeClr val="bg2"/>
                </a:solidFill>
              </a:rPr>
              <a:t>Все права </a:t>
            </a:r>
            <a:r>
              <a:rPr lang="uk-UA" sz="1000" dirty="0" err="1" smtClean="0">
                <a:solidFill>
                  <a:schemeClr val="bg2"/>
                </a:solidFill>
              </a:rPr>
              <a:t>защищены</a:t>
            </a:r>
            <a:r>
              <a:rPr lang="uk-UA" sz="1000" dirty="0" smtClean="0">
                <a:solidFill>
                  <a:schemeClr val="bg2"/>
                </a:solidFill>
              </a:rPr>
              <a:t>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8" r:id="rId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6666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6666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6666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6666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6666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666666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666666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666666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666666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9933"/>
        </a:buClr>
        <a:buFont typeface="Wingdings" pitchFamily="2" charset="2"/>
        <a:buBlip>
          <a:blip r:embed="rId6"/>
        </a:buBlip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D4D4D"/>
        </a:buClr>
        <a:buSzPct val="90000"/>
        <a:buFont typeface="Wingdings" pitchFamily="2" charset="2"/>
        <a:buBlip>
          <a:blip r:embed="rId7"/>
        </a:buBlip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9933"/>
        </a:buClr>
        <a:buChar char="•"/>
        <a:defRPr sz="22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4D4D4D"/>
        </a:buClr>
        <a:buChar char="•"/>
        <a:defRPr sz="19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9933"/>
        </a:buClr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9933"/>
        </a:buClr>
        <a:buChar char="•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9933"/>
        </a:buClr>
        <a:buChar char="•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9933"/>
        </a:buClr>
        <a:buChar char="•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9933"/>
        </a:buClr>
        <a:buChar char="•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350" y="3879520"/>
            <a:ext cx="3328318" cy="2538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336550" y="2247900"/>
            <a:ext cx="2660650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FF9933"/>
              </a:buClr>
              <a:buFont typeface="Wingdings" pitchFamily="2" charset="2"/>
              <a:buNone/>
            </a:pPr>
            <a:endParaRPr lang="uk-UA" sz="1300">
              <a:solidFill>
                <a:schemeClr val="tx2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27013" y="1411288"/>
            <a:ext cx="8509000" cy="395287"/>
          </a:xfrm>
          <a:prstGeom prst="rect">
            <a:avLst/>
          </a:prstGeom>
          <a:noFill/>
          <a:ln w="19050" cmpd="dbl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Интерактивный </a:t>
            </a:r>
            <a:r>
              <a:rPr lang="en-US" sz="2400" dirty="0">
                <a:solidFill>
                  <a:schemeClr val="tx2"/>
                </a:solidFill>
                <a:latin typeface="Arial Black" pitchFamily="34" charset="0"/>
              </a:rPr>
              <a:t>Dashboard</a:t>
            </a:r>
            <a:endParaRPr lang="uk-UA" sz="2400" dirty="0">
              <a:solidFill>
                <a:srgbClr val="FF3300"/>
              </a:solidFill>
              <a:latin typeface="Arial Black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76225" y="1913092"/>
            <a:ext cx="3778940" cy="1914370"/>
          </a:xfrm>
          <a:prstGeom prst="rect">
            <a:avLst/>
          </a:prstGeom>
          <a:noFill/>
          <a:ln w="19050" cmpd="dbl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Интерактивный дашборд – это отчет состоящий из </a:t>
            </a:r>
            <a:r>
              <a:rPr lang="ru-RU" sz="1600" dirty="0">
                <a:solidFill>
                  <a:srgbClr val="000000"/>
                </a:solidFill>
              </a:rPr>
              <a:t>нескольких компонентов динамично </a:t>
            </a:r>
            <a:r>
              <a:rPr lang="ru-RU" sz="1600" dirty="0" smtClean="0">
                <a:solidFill>
                  <a:srgbClr val="000000"/>
                </a:solidFill>
              </a:rPr>
              <a:t>взаимодействующих </a:t>
            </a:r>
            <a:r>
              <a:rPr lang="ru-RU" sz="1600" dirty="0">
                <a:solidFill>
                  <a:srgbClr val="000000"/>
                </a:solidFill>
              </a:rPr>
              <a:t>между </a:t>
            </a:r>
            <a:r>
              <a:rPr lang="ru-RU" sz="1600" dirty="0" smtClean="0">
                <a:solidFill>
                  <a:srgbClr val="000000"/>
                </a:solidFill>
              </a:rPr>
              <a:t>собой в реальном времени.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Элементы интерактивного дашборда также можно детализировать, фильтровать, расширять, настраивать под конкретные задачи.</a:t>
            </a:r>
            <a:endParaRPr lang="uk-UA" sz="1600" dirty="0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266700" y="561975"/>
            <a:ext cx="7010400" cy="6302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Модуль отчетности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895" y="3855392"/>
            <a:ext cx="3328988" cy="254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349" y="1287521"/>
            <a:ext cx="3318647" cy="253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2589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336550" y="2247900"/>
            <a:ext cx="2660650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FF9933"/>
              </a:buClr>
              <a:buFont typeface="Wingdings" pitchFamily="2" charset="2"/>
              <a:buNone/>
            </a:pPr>
            <a:endParaRPr lang="uk-UA" sz="1300">
              <a:solidFill>
                <a:schemeClr val="tx2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27013" y="1411288"/>
            <a:ext cx="8509000" cy="395287"/>
          </a:xfrm>
          <a:prstGeom prst="rect">
            <a:avLst/>
          </a:prstGeom>
          <a:noFill/>
          <a:ln w="19050" cmpd="dbl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2"/>
                </a:solidFill>
                <a:latin typeface="Arial Black" pitchFamily="34" charset="0"/>
              </a:rPr>
              <a:t>Web</a:t>
            </a:r>
            <a:r>
              <a:rPr lang="ru-RU" sz="2400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en-US" sz="2400" dirty="0">
                <a:solidFill>
                  <a:schemeClr val="tx2"/>
                </a:solidFill>
                <a:latin typeface="Arial Black" pitchFamily="34" charset="0"/>
              </a:rPr>
              <a:t>Dashboard</a:t>
            </a:r>
            <a:endParaRPr lang="uk-UA" sz="2400" dirty="0">
              <a:solidFill>
                <a:srgbClr val="FF3300"/>
              </a:solidFill>
              <a:latin typeface="Arial Black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76225" y="1913092"/>
            <a:ext cx="3778940" cy="880241"/>
          </a:xfrm>
          <a:prstGeom prst="rect">
            <a:avLst/>
          </a:prstGeom>
          <a:noFill/>
          <a:ln w="19050" cmpd="dbl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sz="1600" dirty="0" smtClean="0">
                <a:solidFill>
                  <a:srgbClr val="000000"/>
                </a:solidFill>
              </a:rPr>
              <a:t>Web</a:t>
            </a:r>
            <a:r>
              <a:rPr lang="ru-RU" sz="1600" dirty="0" smtClean="0">
                <a:solidFill>
                  <a:srgbClr val="000000"/>
                </a:solidFill>
              </a:rPr>
              <a:t> дашборд –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ru-RU" sz="1600" dirty="0" smtClean="0">
                <a:solidFill>
                  <a:srgbClr val="000000"/>
                </a:solidFill>
              </a:rPr>
              <a:t>позволяет проводить аналитику готовых бизнес-отчетов в браузере на настольных и мобильных устройствах.</a:t>
            </a:r>
            <a:endParaRPr lang="uk-UA" sz="1600" dirty="0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266700" y="561975"/>
            <a:ext cx="7010400" cy="6302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Модуль отчетности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3"/>
          <a:stretch>
            <a:fillRect/>
          </a:stretch>
        </p:blipFill>
        <p:spPr>
          <a:xfrm>
            <a:off x="556589" y="2793333"/>
            <a:ext cx="3924923" cy="33641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8212" y="1278062"/>
            <a:ext cx="4283031" cy="33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8414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T Impulse">
  <a:themeElements>
    <a:clrScheme name="BIT Impulse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BIT Impul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dbl" algn="ctr">
          <a:solidFill>
            <a:srgbClr val="0655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dbl" algn="ctr">
          <a:solidFill>
            <a:srgbClr val="0655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T Impulse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T Impulse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T Impulse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T Impulse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T Impulse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T Impulse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T Impulse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T Impulse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T Impulse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T Impulse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28633</TotalTime>
  <Words>59</Words>
  <Application>Microsoft Office PowerPoint</Application>
  <PresentationFormat>Екран (4:3)</PresentationFormat>
  <Paragraphs>9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</vt:i4>
      </vt:variant>
    </vt:vector>
  </HeadingPairs>
  <TitlesOfParts>
    <vt:vector size="3" baseType="lpstr">
      <vt:lpstr>BIT Impulse</vt:lpstr>
      <vt:lpstr>Модуль отчетности</vt:lpstr>
      <vt:lpstr>Модуль отчетности</vt:lpstr>
    </vt:vector>
  </TitlesOfParts>
  <Company>BIT Impulse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Analysis Tool</dc:title>
  <dc:creator>Ihor Bobak</dc:creator>
  <cp:lastModifiedBy>Lena Vayda</cp:lastModifiedBy>
  <cp:revision>870</cp:revision>
  <cp:lastPrinted>1601-01-01T00:00:00Z</cp:lastPrinted>
  <dcterms:created xsi:type="dcterms:W3CDTF">2003-02-28T00:33:10Z</dcterms:created>
  <dcterms:modified xsi:type="dcterms:W3CDTF">2017-09-22T08:22:53Z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5</vt:i4>
  </property>
</Properties>
</file>